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retendard Black"/>
      <p:bold r:id="rId16"/>
    </p:embeddedFont>
    <p:embeddedFont>
      <p:font typeface="Pretendard Bold"/>
      <p:bold r:id="rId17"/>
    </p:embeddedFont>
    <p:embeddedFont>
      <p:font typeface="Pretendard Regular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.fntdata" Type="http://schemas.openxmlformats.org/officeDocument/2006/relationships/font"/><Relationship Id="rId17" Target="fonts/font2.fntdata" Type="http://schemas.openxmlformats.org/officeDocument/2006/relationships/font"/><Relationship Id="rId18" Target="fonts/font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47800" y="1295400"/>
            <a:ext cx="6896100" cy="4635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7300" b="false" i="false" u="none" strike="noStrike">
                <a:solidFill>
                  <a:srgbClr val="000000"/>
                </a:solidFill>
                <a:latin typeface="Pretendard Black"/>
              </a:rPr>
              <a:t>Retrieval-Augmented Generation (RAG)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11300" y="6858000"/>
            <a:ext cx="75565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지식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기반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LLM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성능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향상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전략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38300" y="1130300"/>
            <a:ext cx="63881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Google Vertex AI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사례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09700" y="2641600"/>
            <a:ext cx="8724900" cy="5029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벡터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+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키워드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검색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동시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지원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→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벡터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검색만으로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부족한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정보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보완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LLM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쿼리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확장</a:t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예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: “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겨울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옷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” → “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스키복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”, “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패딩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”, “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캐시미어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스웨터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”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등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의미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: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검색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기술과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LLM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결합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→ RAG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가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기업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솔루션으로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활용됨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특히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금융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/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의료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등에서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중요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08100" y="1193800"/>
            <a:ext cx="67818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RAG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의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등장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배경과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필요성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79500" y="2819400"/>
            <a:ext cx="15468600" cy="7277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등장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배경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2020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논문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Retrieval-Augmented Generation for Knowledge-Intensive NLP Tasks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에서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소개됨</a:t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초기엔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LLM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학습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방식으로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사용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현재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활용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방식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최근에는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추론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(inference)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성능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향상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도구로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사용</a:t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최신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정보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반영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도메인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지식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보완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, hallucination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완화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목적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등장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필요성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LLM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은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학습된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지식만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→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최신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정보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부족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도메인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지식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부족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재학습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어려움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Fine-tuning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은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비용과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자원이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큼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→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외부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지식을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실시간으로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주는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방식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필요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3517900" y="3810000"/>
            <a:ext cx="5143500" cy="419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2852400" y="3810000"/>
            <a:ext cx="4318000" cy="4572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574800" y="1346200"/>
            <a:ext cx="58420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RAG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개요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및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기본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11300" y="2235200"/>
            <a:ext cx="6731000" cy="863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RAG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는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기본구조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: Retrieval + Generation</a:t>
            </a:r>
          </a:p>
          <a:p>
            <a:pPr algn="l" lvl="0">
              <a:lnSpc>
                <a:spcPct val="99600"/>
              </a:lnSpc>
            </a:pPr>
            <a:r>
              <a:rPr lang="en-US" sz="2300" b="false" i="false" u="none" strike="noStrike">
                <a:solidFill>
                  <a:srgbClr val="000000"/>
                </a:solidFill>
                <a:latin typeface="Pretendard Regular"/>
              </a:rPr>
              <a:t>(User → Query → Retriever → Generator → Output)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991100" y="6616700"/>
            <a:ext cx="18910300" cy="342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RAG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처리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과정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요약</a:t>
            </a:r>
          </a:p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1. input x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에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대해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관련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문서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z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를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Retriever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가져옴</a:t>
            </a:r>
          </a:p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2. Generator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는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x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z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를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바탕으로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y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를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3.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토큰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단위로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이전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응답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y1~i-1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을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참고해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다음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토큰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   </a:t>
            </a:r>
          </a:p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  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20700" y="3771900"/>
            <a:ext cx="7721600" cy="2324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ea typeface="Pretendard Regular"/>
              </a:rPr>
              <a:t>① Retriever: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BERT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DPR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사용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→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벡터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인덱스로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검색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Dense Retriever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사용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: DPR (Dual Encoder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033000" y="3822700"/>
            <a:ext cx="6172200" cy="2247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ea typeface="Pretendard Regular"/>
              </a:rPr>
              <a:t>② Generator: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검색된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기반으로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응답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일반적인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Seq2Seq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모델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(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예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: BART, T5)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76300" y="622300"/>
            <a:ext cx="51435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RAG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의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두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가지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모델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74700" y="2070100"/>
            <a:ext cx="48768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RAG-Sequence: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347200" y="2222500"/>
            <a:ext cx="37719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RAG-Token: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4700" y="3263900"/>
            <a:ext cx="7404100" cy="1422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하나의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전체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응답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각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z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에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대해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beam search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수행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확률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계산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71000" y="3390900"/>
            <a:ext cx="7975600" cy="2324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토큰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단위로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다른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사용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가능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각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문서에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대해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다음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토큰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분포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모든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문서에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대해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marginalize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디코딩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진행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97000" y="952500"/>
            <a:ext cx="80264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RAG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의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학습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방식과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디코딩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전략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97000" y="2286000"/>
            <a:ext cx="9271000" cy="6832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학습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NLL loss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joint training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document encoder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는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고정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query encoder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와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generator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만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업데이트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디코딩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RAG-Token: seq2seq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와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유사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, beam search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RAG-Sequence: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각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문서마다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beam search → marginalize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Fast Decoding: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비효율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줄이기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확률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0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처리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전략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사용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25600" y="1181100"/>
            <a:ext cx="30353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실험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TASK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85900" y="2184400"/>
            <a:ext cx="13423900" cy="4127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Open-domain QA: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질문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응답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쌍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학습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Abstractive QA: MSMARCO NLG task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사용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(passage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없이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응답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생성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능력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테스트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Jeopardy Question Generation: open-domain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질문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Fact Verification: Wikipedia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근거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진위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판별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5600" y="6248400"/>
            <a:ext cx="24511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실험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성과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74800" y="7124700"/>
            <a:ext cx="6007100" cy="3149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Open-domain QA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에서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SOTA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달성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다른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태스크에서도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우수한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성능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REALM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대비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비용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↓ +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성능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↑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또는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유사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95400" y="1346200"/>
            <a:ext cx="48641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RAG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의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3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단계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구조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44600" y="2349500"/>
            <a:ext cx="12458700" cy="6375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Indexing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문서를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청크로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분리</a:t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임베딩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→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벡터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DB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Retrieval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쿼리를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임베딩</a:t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관련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Top K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검색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Generation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쿼리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+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문서를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LLM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에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입력</a:t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최종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응답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생성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572500" y="2921000"/>
            <a:ext cx="8902700" cy="5486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43000" y="939800"/>
            <a:ext cx="55499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RAG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패러다임의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발전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62000" y="2425700"/>
            <a:ext cx="11277600" cy="6375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1. Naive RAG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단순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indexing → retrieval → generation</a:t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: hallucination,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정보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누락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중복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불일치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2. Advanced RAG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Pre/Post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처리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추가로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성능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향상</a:t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예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: Query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최적화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, Reranking, Context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요약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등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3. Modular RAG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검색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/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파인튜닝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/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생성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각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모듈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커스터마이징</a:t>
            </a:r>
          </a:p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초기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단계의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최신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연구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흐름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66800" y="1574800"/>
            <a:ext cx="79629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RAG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의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핵심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: Retrieval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의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품질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43000" y="2806700"/>
            <a:ext cx="12725400" cy="5918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LLM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파인튜닝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어려움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→ Retrieval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성능이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결과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결정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Retrieval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구성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요소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다양한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데이터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포맷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(PDF, KG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등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granularity (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/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문장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/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청크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쿼리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최적화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, embedding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선택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인덱스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구조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Reranking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Rule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: MRR, relevance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모델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: BERT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등</a:t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Context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압축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: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요약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핵심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정보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추출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→ LLM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입력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제한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해결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